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302" r:id="rId3"/>
    <p:sldId id="407" r:id="rId4"/>
    <p:sldId id="419" r:id="rId5"/>
    <p:sldId id="408" r:id="rId6"/>
    <p:sldId id="348" r:id="rId7"/>
    <p:sldId id="449" r:id="rId8"/>
    <p:sldId id="425" r:id="rId9"/>
    <p:sldId id="455" r:id="rId10"/>
    <p:sldId id="456" r:id="rId11"/>
    <p:sldId id="457" r:id="rId12"/>
    <p:sldId id="373" r:id="rId13"/>
    <p:sldId id="451" r:id="rId14"/>
    <p:sldId id="440" r:id="rId15"/>
    <p:sldId id="384" r:id="rId16"/>
    <p:sldId id="385" r:id="rId17"/>
    <p:sldId id="428" r:id="rId18"/>
    <p:sldId id="399" r:id="rId19"/>
    <p:sldId id="454" r:id="rId20"/>
    <p:sldId id="432" r:id="rId21"/>
    <p:sldId id="274" r:id="rId22"/>
    <p:sldId id="306" r:id="rId23"/>
    <p:sldId id="446" r:id="rId24"/>
    <p:sldId id="410" r:id="rId25"/>
    <p:sldId id="420" r:id="rId26"/>
    <p:sldId id="360" r:id="rId27"/>
    <p:sldId id="450" r:id="rId28"/>
    <p:sldId id="426" r:id="rId29"/>
    <p:sldId id="458" r:id="rId30"/>
    <p:sldId id="459" r:id="rId31"/>
    <p:sldId id="460" r:id="rId32"/>
    <p:sldId id="332" r:id="rId33"/>
    <p:sldId id="414" r:id="rId34"/>
    <p:sldId id="448" r:id="rId35"/>
    <p:sldId id="424" r:id="rId36"/>
    <p:sldId id="317" r:id="rId37"/>
    <p:sldId id="318" r:id="rId38"/>
    <p:sldId id="421" r:id="rId39"/>
    <p:sldId id="447" r:id="rId40"/>
    <p:sldId id="411" r:id="rId41"/>
    <p:sldId id="422" r:id="rId42"/>
    <p:sldId id="423" r:id="rId43"/>
    <p:sldId id="388" r:id="rId44"/>
    <p:sldId id="389" r:id="rId45"/>
    <p:sldId id="452" r:id="rId46"/>
    <p:sldId id="395" r:id="rId47"/>
    <p:sldId id="430" r:id="rId48"/>
    <p:sldId id="429" r:id="rId49"/>
    <p:sldId id="415" r:id="rId50"/>
    <p:sldId id="453" r:id="rId51"/>
    <p:sldId id="431" r:id="rId52"/>
    <p:sldId id="433" r:id="rId53"/>
    <p:sldId id="435" r:id="rId54"/>
    <p:sldId id="434" r:id="rId55"/>
    <p:sldId id="445" r:id="rId56"/>
    <p:sldId id="439" r:id="rId57"/>
    <p:sldId id="437" r:id="rId58"/>
    <p:sldId id="441" r:id="rId59"/>
    <p:sldId id="442" r:id="rId60"/>
    <p:sldId id="443" r:id="rId61"/>
    <p:sldId id="444" r:id="rId62"/>
    <p:sldId id="267" r:id="rId6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990CA09-83B5-4B3D-B7C7-FA2ECBE18771}">
          <p14:sldIdLst>
            <p14:sldId id="257"/>
            <p14:sldId id="302"/>
            <p14:sldId id="407"/>
            <p14:sldId id="419"/>
            <p14:sldId id="408"/>
            <p14:sldId id="348"/>
            <p14:sldId id="449"/>
            <p14:sldId id="425"/>
            <p14:sldId id="455"/>
            <p14:sldId id="456"/>
            <p14:sldId id="457"/>
            <p14:sldId id="373"/>
            <p14:sldId id="451"/>
            <p14:sldId id="440"/>
            <p14:sldId id="384"/>
            <p14:sldId id="385"/>
            <p14:sldId id="428"/>
            <p14:sldId id="399"/>
            <p14:sldId id="454"/>
            <p14:sldId id="432"/>
            <p14:sldId id="274"/>
            <p14:sldId id="306"/>
            <p14:sldId id="446"/>
            <p14:sldId id="410"/>
            <p14:sldId id="420"/>
            <p14:sldId id="360"/>
            <p14:sldId id="450"/>
            <p14:sldId id="426"/>
            <p14:sldId id="458"/>
            <p14:sldId id="459"/>
            <p14:sldId id="460"/>
            <p14:sldId id="332"/>
            <p14:sldId id="414"/>
            <p14:sldId id="448"/>
            <p14:sldId id="424"/>
            <p14:sldId id="317"/>
            <p14:sldId id="318"/>
            <p14:sldId id="421"/>
            <p14:sldId id="447"/>
            <p14:sldId id="411"/>
            <p14:sldId id="422"/>
            <p14:sldId id="423"/>
            <p14:sldId id="388"/>
            <p14:sldId id="389"/>
            <p14:sldId id="452"/>
            <p14:sldId id="395"/>
            <p14:sldId id="430"/>
            <p14:sldId id="429"/>
            <p14:sldId id="415"/>
            <p14:sldId id="453"/>
            <p14:sldId id="431"/>
            <p14:sldId id="433"/>
            <p14:sldId id="435"/>
            <p14:sldId id="434"/>
            <p14:sldId id="445"/>
            <p14:sldId id="439"/>
            <p14:sldId id="437"/>
            <p14:sldId id="441"/>
            <p14:sldId id="442"/>
            <p14:sldId id="443"/>
            <p14:sldId id="444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42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2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26840" y="2399509"/>
            <a:ext cx="9805194" cy="1649170"/>
          </a:xfrm>
        </p:spPr>
        <p:txBody>
          <a:bodyPr>
            <a:no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光片荧光显微镜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Light-sheet Fluorescence Microscopy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97715" y="4845267"/>
            <a:ext cx="6350052" cy="1166148"/>
          </a:xfrm>
        </p:spPr>
        <p:txBody>
          <a:bodyPr>
            <a:normAutofit/>
          </a:bodyPr>
          <a:lstStyle/>
          <a:p>
            <a:pPr algn="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畅星兆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2018.12.25</a:t>
            </a:r>
          </a:p>
        </p:txBody>
      </p:sp>
    </p:spTree>
    <p:extLst>
      <p:ext uri="{BB962C8B-B14F-4D97-AF65-F5344CB8AC3E}">
        <p14:creationId xmlns:p14="http://schemas.microsoft.com/office/powerpoint/2010/main" val="3180545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1178" y="1670587"/>
            <a:ext cx="3857139" cy="431465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横向分辨率：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轴向分辨率：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1.5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μm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超分辨率：无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成像速度：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483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frame/s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照明物镜：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10╳, NA 0.28  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成像物镜：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40╳, NA 1.2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F0E4DA-2600-4EE4-BB6F-2F74BD6BB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70587"/>
            <a:ext cx="3626270" cy="27949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61D51E-EE93-47B9-BF0A-452021996465}"/>
              </a:ext>
            </a:extLst>
          </p:cNvPr>
          <p:cNvSpPr txBox="1"/>
          <p:nvPr/>
        </p:nvSpPr>
        <p:spPr>
          <a:xfrm>
            <a:off x="7531768" y="465221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光片性质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6516077-4D7F-4545-82CE-1E0002E53F4D}"/>
              </a:ext>
            </a:extLst>
          </p:cNvPr>
          <p:cNvSpPr txBox="1"/>
          <p:nvPr/>
        </p:nvSpPr>
        <p:spPr>
          <a:xfrm>
            <a:off x="6383633" y="5069735"/>
            <a:ext cx="3404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(Joerg Gerhard Ritter et al.,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PLoS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One, 2010)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2416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AD5E50-CC83-4411-BE4A-9FE633460847}"/>
              </a:ext>
            </a:extLst>
          </p:cNvPr>
          <p:cNvSpPr txBox="1"/>
          <p:nvPr/>
        </p:nvSpPr>
        <p:spPr>
          <a:xfrm>
            <a:off x="4567376" y="5592455"/>
            <a:ext cx="3057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单分子追踪，比例尺：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941F25-F96E-4056-87AE-3605BD6AF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946" y="1628150"/>
            <a:ext cx="9630108" cy="3871972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0F5CE9E-02F8-44A2-AA06-31C01A3E060C}"/>
              </a:ext>
            </a:extLst>
          </p:cNvPr>
          <p:cNvSpPr txBox="1"/>
          <p:nvPr/>
        </p:nvSpPr>
        <p:spPr>
          <a:xfrm>
            <a:off x="4393866" y="5956891"/>
            <a:ext cx="3404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(Joerg Gerhard Ritter et al.,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PLoS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One, 2010)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7253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SPIM combined with fluorescence correlation spectroscopy (FCS)</a:t>
            </a:r>
            <a:b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17CFB4-953B-4537-9588-0834825AD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15" y="2237875"/>
            <a:ext cx="6938518" cy="344613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4DF5A5-C484-4760-834F-43AB5007A14A}"/>
              </a:ext>
            </a:extLst>
          </p:cNvPr>
          <p:cNvSpPr txBox="1"/>
          <p:nvPr/>
        </p:nvSpPr>
        <p:spPr>
          <a:xfrm>
            <a:off x="3628092" y="58645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示意图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735D60-9D97-4858-915D-4A01F2085715}"/>
              </a:ext>
            </a:extLst>
          </p:cNvPr>
          <p:cNvSpPr txBox="1"/>
          <p:nvPr/>
        </p:nvSpPr>
        <p:spPr>
          <a:xfrm>
            <a:off x="7746332" y="2237875"/>
            <a:ext cx="43353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这个光片显微镜虽仍保持两物镜正交放置的结构，但照明光路和探测光路与样品不处于同一水平面。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在此结构中，照明物镜和探测物镜与样品平面均成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度角。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F9828A-8F99-42B4-92A8-C63ABA064AC5}"/>
              </a:ext>
            </a:extLst>
          </p:cNvPr>
          <p:cNvSpPr txBox="1"/>
          <p:nvPr/>
        </p:nvSpPr>
        <p:spPr>
          <a:xfrm>
            <a:off x="2149642" y="6287638"/>
            <a:ext cx="4208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Jérémie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Capoulade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 al., Nature Biotechnology, 2011)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8098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5130" y="1919239"/>
            <a:ext cx="3857139" cy="431465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横向分辨率：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370 nm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轴向分辨率：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410 nm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超分辨率：无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成像速度：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1400 frames/s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照明物镜：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40╳,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 0.8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成像物镜：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25╳, NA 0.8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identical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扫描方式：样品移动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8552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实拍图</a:t>
            </a:r>
            <a:b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9B1F7B-A297-40E2-9B64-1AB6AB4F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896" y="1378857"/>
            <a:ext cx="7700208" cy="51079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9F2B559-3E7F-4F76-872E-7BE1CC70D33F}"/>
              </a:ext>
            </a:extLst>
          </p:cNvPr>
          <p:cNvSpPr txBox="1"/>
          <p:nvPr/>
        </p:nvSpPr>
        <p:spPr>
          <a:xfrm>
            <a:off x="3991642" y="6486847"/>
            <a:ext cx="4208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Jérémie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Capoulade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 al., Nature Biotechnology, 2011)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2890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技术介绍：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Fluorescence correlation spectroscopy (FCS) is an experimental technique using statistical analysis of the fluctuations of fluorescence in a system in order to decipher dynamic molecular events, such as diffusion or conformational fluctuations of biomolecules.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FCS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技术仅仅是出于特定目的的数字信号处理技术，在硬件光路部分和普通的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SPIM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基本一致。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4D30A7-3101-466D-81D8-B4424414F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512" y="3999346"/>
            <a:ext cx="3665209" cy="23166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A49EF3-89B8-49E5-B87B-7326443B3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721" y="3999345"/>
            <a:ext cx="2572002" cy="23166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09B5E0-09A4-4987-809A-7B9BF0AD6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723" y="3999345"/>
            <a:ext cx="2591963" cy="231662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54610B9-C639-4FB4-A2B7-26688C0BFEB8}"/>
              </a:ext>
            </a:extLst>
          </p:cNvPr>
          <p:cNvSpPr txBox="1"/>
          <p:nvPr/>
        </p:nvSpPr>
        <p:spPr>
          <a:xfrm>
            <a:off x="4294854" y="6408336"/>
            <a:ext cx="4208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Jérémie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Capoulade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 al., Nature Biotechnology, 2011)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1684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光片位置图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8CFF8F-C870-47F1-8AAB-509E48154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378" y="1378857"/>
            <a:ext cx="8188482" cy="22332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51FF9F-B9A3-46EB-8475-89E2D64DD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378" y="3612079"/>
            <a:ext cx="8188482" cy="28945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ABEAB29-69C2-457B-8F14-7ABBB218CD8B}"/>
              </a:ext>
            </a:extLst>
          </p:cNvPr>
          <p:cNvSpPr txBox="1"/>
          <p:nvPr/>
        </p:nvSpPr>
        <p:spPr>
          <a:xfrm>
            <a:off x="3991642" y="6486847"/>
            <a:ext cx="4208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Jérémie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Capoulade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 al., Nature Biotechnology, 2011)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13253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843E996-AAF4-4EBB-9674-536B493EA216}"/>
              </a:ext>
            </a:extLst>
          </p:cNvPr>
          <p:cNvSpPr txBox="1"/>
          <p:nvPr/>
        </p:nvSpPr>
        <p:spPr>
          <a:xfrm>
            <a:off x="532481" y="5988571"/>
            <a:ext cx="114200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对定位于酵母细胞细胞膜和细胞器上的绿色荧光蛋白进行成像。其中，第一排为光片成像，第二排为共聚焦成像。比例尺：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9A3B7F-4FB9-407F-BEBA-2FD7566E7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147" y="1519714"/>
            <a:ext cx="8486274" cy="432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920F6B4-E8E0-4F46-AF23-94C7257DB699}"/>
              </a:ext>
            </a:extLst>
          </p:cNvPr>
          <p:cNvSpPr txBox="1"/>
          <p:nvPr/>
        </p:nvSpPr>
        <p:spPr>
          <a:xfrm>
            <a:off x="2146800" y="6357903"/>
            <a:ext cx="42087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Jérémie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Capoulade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 al., Nature Biotechnology, 2011)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9767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Inverted selective plane illumination microscopy(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iSPIM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b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7B3C83-70CC-47F8-A5BB-EF94CA1E3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542" y="2173007"/>
            <a:ext cx="4499526" cy="41307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55C4EB-4C80-4F4C-A7E0-31B0D6601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32" y="1820081"/>
            <a:ext cx="5993674" cy="44836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AA953D2-CAEF-430D-868A-B5345D14F602}"/>
              </a:ext>
            </a:extLst>
          </p:cNvPr>
          <p:cNvSpPr txBox="1"/>
          <p:nvPr/>
        </p:nvSpPr>
        <p:spPr>
          <a:xfrm>
            <a:off x="2719136" y="637561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光路图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38503A-A40C-4B34-BF22-15B5CE94ACDE}"/>
              </a:ext>
            </a:extLst>
          </p:cNvPr>
          <p:cNvSpPr txBox="1"/>
          <p:nvPr/>
        </p:nvSpPr>
        <p:spPr>
          <a:xfrm>
            <a:off x="8688034" y="637561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样品处示意图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CCF96DF-21AE-42A6-9B81-251A73A9E60F}"/>
              </a:ext>
            </a:extLst>
          </p:cNvPr>
          <p:cNvSpPr txBox="1"/>
          <p:nvPr/>
        </p:nvSpPr>
        <p:spPr>
          <a:xfrm>
            <a:off x="4154905" y="6545179"/>
            <a:ext cx="2467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Yicong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Wu et al., PNAS, 2011 )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5855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67430" y="1822986"/>
            <a:ext cx="3857139" cy="431465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横向分辨率：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 nm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轴向分辨率：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nm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超分辨率：无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成像速度：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 frames/s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照明物镜：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40╳,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 0.8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成像物镜：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40╳, NA 0.8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工作距：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3.5 mm 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扫描方式：振镜移动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7384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LSFM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SPIM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）的优势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 sectioning capability</a:t>
            </a: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 contrast</a:t>
            </a: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Reduced photo bleaching and toxicity</a:t>
            </a: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Imaging speed</a:t>
            </a: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Prolonged duration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1285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6B7D86-332F-4BEA-94C1-A06576272211}"/>
              </a:ext>
            </a:extLst>
          </p:cNvPr>
          <p:cNvSpPr txBox="1"/>
          <p:nvPr/>
        </p:nvSpPr>
        <p:spPr>
          <a:xfrm>
            <a:off x="3199854" y="53972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单色成像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B86C91-AC01-4642-BBDC-AE56DA416BD4}"/>
              </a:ext>
            </a:extLst>
          </p:cNvPr>
          <p:cNvSpPr txBox="1"/>
          <p:nvPr/>
        </p:nvSpPr>
        <p:spPr>
          <a:xfrm>
            <a:off x="8012486" y="53972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双色成像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D1166A-F7D8-4941-A460-6D2435FD0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376" y="2030268"/>
            <a:ext cx="2780952" cy="30380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0ED24CB-98CE-4AB1-83BD-A3C0770EC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492" y="2421985"/>
            <a:ext cx="3935984" cy="264637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8B34DC1-84F6-46AC-AC85-7F5826E58E07}"/>
              </a:ext>
            </a:extLst>
          </p:cNvPr>
          <p:cNvSpPr txBox="1"/>
          <p:nvPr/>
        </p:nvSpPr>
        <p:spPr>
          <a:xfrm>
            <a:off x="4796590" y="5814117"/>
            <a:ext cx="24673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Yicong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Wu et al., PNAS, 2011 )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89279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54989" y="694768"/>
            <a:ext cx="8911687" cy="588601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5.Reflected Light Sheet Microscope (RLSM)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646A7C-6193-46F8-9F9B-4E7DDB2626D0}"/>
              </a:ext>
            </a:extLst>
          </p:cNvPr>
          <p:cNvSpPr txBox="1"/>
          <p:nvPr/>
        </p:nvSpPr>
        <p:spPr>
          <a:xfrm>
            <a:off x="6852030" y="3066645"/>
            <a:ext cx="44654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在普通的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LSFM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结构中，照明物镜与探测物镜相对于待测样品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正交放置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，这限制了高数值孔径物镜的使用。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RLSM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通过用反射镜将从顶部入射的的光片反射 ，使得两个物镜可以相向放置，从而解决了上述问题。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6E917F-BD9E-481D-B4D4-CC81C280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14" y="1933686"/>
            <a:ext cx="5221486" cy="429724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A4860F1-852E-4937-B007-5FA2CACDFFE9}"/>
              </a:ext>
            </a:extLst>
          </p:cNvPr>
          <p:cNvSpPr txBox="1"/>
          <p:nvPr/>
        </p:nvSpPr>
        <p:spPr>
          <a:xfrm>
            <a:off x="5158271" y="58645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装置图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D578F9-567F-4799-937E-F49283016E20}"/>
              </a:ext>
            </a:extLst>
          </p:cNvPr>
          <p:cNvSpPr txBox="1"/>
          <p:nvPr/>
        </p:nvSpPr>
        <p:spPr>
          <a:xfrm>
            <a:off x="1933165" y="6312568"/>
            <a:ext cx="310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(Gebhardt et al., Nature Methods, 2013)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99651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CF64A2-09C4-40C7-8F99-A7807CDEB3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6940" y="1378853"/>
            <a:ext cx="5274310" cy="43732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F200538-13F3-46CF-834D-A5BF8E10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68" y="1378854"/>
            <a:ext cx="4451721" cy="43732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D350D4A-B435-4D2C-9311-80B2BA855381}"/>
              </a:ext>
            </a:extLst>
          </p:cNvPr>
          <p:cNvSpPr txBox="1"/>
          <p:nvPr/>
        </p:nvSpPr>
        <p:spPr>
          <a:xfrm>
            <a:off x="2769265" y="613750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样品处光束图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921339-3939-440D-92F0-AAB478C20CC3}"/>
              </a:ext>
            </a:extLst>
          </p:cNvPr>
          <p:cNvSpPr txBox="1"/>
          <p:nvPr/>
        </p:nvSpPr>
        <p:spPr>
          <a:xfrm>
            <a:off x="7401188" y="5978310"/>
            <a:ext cx="404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AFM Cantilever, aluminum coated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437B47-5487-40F0-81E4-4176916ACA73}"/>
              </a:ext>
            </a:extLst>
          </p:cNvPr>
          <p:cNvSpPr txBox="1"/>
          <p:nvPr/>
        </p:nvSpPr>
        <p:spPr>
          <a:xfrm>
            <a:off x="2002003" y="6448926"/>
            <a:ext cx="310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(Gebhardt et al., Nature Methods, 2013)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84F276-242E-4166-8828-731722300834}"/>
              </a:ext>
            </a:extLst>
          </p:cNvPr>
          <p:cNvSpPr txBox="1"/>
          <p:nvPr/>
        </p:nvSpPr>
        <p:spPr>
          <a:xfrm>
            <a:off x="7870643" y="6306461"/>
            <a:ext cx="310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(Gebhardt et al., Nature Methods, 2013)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874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49139" y="1696166"/>
            <a:ext cx="8308362" cy="431465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横向分辨率：未提及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轴向分辨率：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&gt;250 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成像速度：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frames/s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照明物镜：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40╳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 0.8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探测物镜：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100╳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 1.4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oil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A18D01-F587-4B20-9C27-8F5A995E2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139" y="3882189"/>
            <a:ext cx="3622031" cy="26784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22EC68-9EC9-4F36-91E6-1A34141A6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90" y="1601930"/>
            <a:ext cx="3646290" cy="43994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CCBFAB-1E54-46A8-8EF0-9D659EFE21F4}"/>
              </a:ext>
            </a:extLst>
          </p:cNvPr>
          <p:cNvSpPr txBox="1"/>
          <p:nvPr/>
        </p:nvSpPr>
        <p:spPr>
          <a:xfrm>
            <a:off x="5662244" y="6233890"/>
            <a:ext cx="310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(Gebhardt et al., Nature Methods, 2013)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BFDE85E-2075-4C8A-9F3B-2CD1FC5DE7D3}"/>
              </a:ext>
            </a:extLst>
          </p:cNvPr>
          <p:cNvSpPr/>
          <p:nvPr/>
        </p:nvSpPr>
        <p:spPr>
          <a:xfrm>
            <a:off x="9557500" y="2551837"/>
            <a:ext cx="19491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通过在聚焦物镜前面用球形孔改变入射光束的尺寸，可以控制瑞利长度以及束腰处</a:t>
            </a:r>
            <a:r>
              <a:rPr lang="en-US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FWHM</a:t>
            </a:r>
            <a:r>
              <a:rPr lang="zh-CN" altLang="en-US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877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集成于普通的倒置型显微镜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(IX71, Olympus)</a:t>
            </a: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反射镜的使用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非正交放置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光片与盖玻片轴向距离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&gt;2 </a:t>
            </a:r>
            <a:r>
              <a:rPr lang="el-GR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μ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可以使用普通的培养基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8850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45014F-E4D9-4224-A95C-9FA65E25A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93" y="1809952"/>
            <a:ext cx="4580952" cy="32380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81E338-8876-4A94-9E17-0C83C92C4F7D}"/>
              </a:ext>
            </a:extLst>
          </p:cNvPr>
          <p:cNvSpPr txBox="1"/>
          <p:nvPr/>
        </p:nvSpPr>
        <p:spPr>
          <a:xfrm>
            <a:off x="3826043" y="5479142"/>
            <a:ext cx="5261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比较了了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RLSM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HILO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成像结果，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HILO (highly inclined and laminated optical sheet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microscoy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，比例尺：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C9FCB2-BDFC-4B2E-B424-FCDB68514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681" y="1847345"/>
            <a:ext cx="5145626" cy="32007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39BDA18-8C4E-4D1B-BDD7-FE8B8CDA80F6}"/>
              </a:ext>
            </a:extLst>
          </p:cNvPr>
          <p:cNvSpPr txBox="1"/>
          <p:nvPr/>
        </p:nvSpPr>
        <p:spPr>
          <a:xfrm>
            <a:off x="4543908" y="6402472"/>
            <a:ext cx="31041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(Gebhardt et al., Nature Methods, 2013)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15466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πSPIM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40A437-9E4B-4BFD-AE07-54434A5D36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37409" y="1674390"/>
            <a:ext cx="7636044" cy="426396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AE9804D-6557-4516-AFC4-ED9333BDCA20}"/>
              </a:ext>
            </a:extLst>
          </p:cNvPr>
          <p:cNvSpPr txBox="1"/>
          <p:nvPr/>
        </p:nvSpPr>
        <p:spPr>
          <a:xfrm>
            <a:off x="2910086" y="619984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示意图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BC66AE-DD83-497F-8E05-131FA6FB5616}"/>
              </a:ext>
            </a:extLst>
          </p:cNvPr>
          <p:cNvSpPr txBox="1"/>
          <p:nvPr/>
        </p:nvSpPr>
        <p:spPr>
          <a:xfrm>
            <a:off x="8629580" y="4233602"/>
            <a:ext cx="3425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πSPIM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通过倾斜光片照明的方式实现了两物镜非正交放置的结构。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48F935F-3DF7-4322-9748-27B4C6A10E49}"/>
              </a:ext>
            </a:extLst>
          </p:cNvPr>
          <p:cNvSpPr txBox="1"/>
          <p:nvPr/>
        </p:nvSpPr>
        <p:spPr>
          <a:xfrm>
            <a:off x="8530390" y="2194474"/>
            <a:ext cx="3425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取名“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”的原因是照明光和探测光张角的角度之和无限接近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2EDC25-2F6A-4F61-88B7-DEB6F5146C76}"/>
              </a:ext>
            </a:extLst>
          </p:cNvPr>
          <p:cNvSpPr txBox="1"/>
          <p:nvPr/>
        </p:nvSpPr>
        <p:spPr>
          <a:xfrm>
            <a:off x="3620655" y="6246013"/>
            <a:ext cx="3640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Patrick Theer et al., Scientific Reports, 2016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3091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40667" y="2127058"/>
            <a:ext cx="3857139" cy="431465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横向分辨率：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284 nm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轴向分辨率：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339 nm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超分辨率：无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成像速度： 未提及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照明物镜：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60╳,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 1.49, oil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成像物镜：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25╳, NA 1.1,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water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扫描方式：样品移动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935EDB-551E-43D5-945C-4704C669E0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878" y="1845934"/>
            <a:ext cx="3923809" cy="34000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29D517F-FCEC-42B4-A085-8552DDEA2138}"/>
              </a:ext>
            </a:extLst>
          </p:cNvPr>
          <p:cNvSpPr/>
          <p:nvPr/>
        </p:nvSpPr>
        <p:spPr>
          <a:xfrm>
            <a:off x="7048768" y="5874046"/>
            <a:ext cx="364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Patrick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Theer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 al., Scientific Reports, 2016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61D72F-68A4-498D-A1AC-24EEC91F3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760" y="1503077"/>
            <a:ext cx="2038095" cy="374285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1387E61-9EB2-4089-BBF8-ED035B189D6C}"/>
              </a:ext>
            </a:extLst>
          </p:cNvPr>
          <p:cNvSpPr txBox="1"/>
          <p:nvPr/>
        </p:nvSpPr>
        <p:spPr>
          <a:xfrm>
            <a:off x="9256411" y="5409796"/>
            <a:ext cx="2568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，比例尺：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 nm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194F0BC-9375-45C9-87AB-8089E72459BD}"/>
              </a:ext>
            </a:extLst>
          </p:cNvPr>
          <p:cNvSpPr txBox="1"/>
          <p:nvPr/>
        </p:nvSpPr>
        <p:spPr>
          <a:xfrm>
            <a:off x="6488058" y="5409796"/>
            <a:ext cx="1457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相互制约</a:t>
            </a:r>
          </a:p>
        </p:txBody>
      </p:sp>
    </p:spTree>
    <p:extLst>
      <p:ext uri="{BB962C8B-B14F-4D97-AF65-F5344CB8AC3E}">
        <p14:creationId xmlns:p14="http://schemas.microsoft.com/office/powerpoint/2010/main" val="3650304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F01919F-E60D-459F-BFD8-798EB1EB7237}"/>
              </a:ext>
            </a:extLst>
          </p:cNvPr>
          <p:cNvSpPr/>
          <p:nvPr/>
        </p:nvSpPr>
        <p:spPr>
          <a:xfrm>
            <a:off x="7952169" y="4046621"/>
            <a:ext cx="36403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Patrick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Theer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 al., Scientific Reports, 2016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E1ACAB-7429-45FD-8D15-1E647D747EF1}"/>
              </a:ext>
            </a:extLst>
          </p:cNvPr>
          <p:cNvSpPr txBox="1"/>
          <p:nvPr/>
        </p:nvSpPr>
        <p:spPr>
          <a:xfrm>
            <a:off x="7469715" y="3123291"/>
            <a:ext cx="4605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酵母细胞内吞作用，涉及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Sla1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Abp1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两种在内吞不同阶段表达的蛋白质。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比例尺：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微米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93397D8-5FBE-4B78-A4E7-A951B8C34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451" y="1556084"/>
            <a:ext cx="5741380" cy="498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6373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Light sheet Bayesian microscopy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LSBM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AE9804D-6557-4516-AFC4-ED9333BDCA20}"/>
              </a:ext>
            </a:extLst>
          </p:cNvPr>
          <p:cNvSpPr txBox="1"/>
          <p:nvPr/>
        </p:nvSpPr>
        <p:spPr>
          <a:xfrm>
            <a:off x="4578828" y="62338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示意图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BC66AE-DD83-497F-8E05-131FA6FB5616}"/>
              </a:ext>
            </a:extLst>
          </p:cNvPr>
          <p:cNvSpPr txBox="1"/>
          <p:nvPr/>
        </p:nvSpPr>
        <p:spPr>
          <a:xfrm>
            <a:off x="9251295" y="2212297"/>
            <a:ext cx="28042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LSBM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通过棱镜的使用消除了两个物镜正交放置的限制。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32B5B5E-4D58-480B-B692-E01930A17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860" y="1827651"/>
            <a:ext cx="3325752" cy="4355432"/>
          </a:xfrm>
          <a:prstGeom prst="rect">
            <a:avLst/>
          </a:prstGeom>
        </p:spPr>
      </p:pic>
      <p:pic>
        <p:nvPicPr>
          <p:cNvPr id="10" name="图片 9" descr="图片包含 LEGO&#10;&#10;自动生成的说明">
            <a:extLst>
              <a:ext uri="{FF2B5EF4-FFF2-40B4-BE49-F238E27FC236}">
                <a16:creationId xmlns:a16="http://schemas.microsoft.com/office/drawing/2014/main" id="{DFA2196F-B2F9-4EC1-9749-253C2AFC4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49" y="1491535"/>
            <a:ext cx="4300228" cy="469154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08B9A0E-AC10-49F4-AA2F-FD47628737B0}"/>
              </a:ext>
            </a:extLst>
          </p:cNvPr>
          <p:cNvSpPr txBox="1"/>
          <p:nvPr/>
        </p:nvSpPr>
        <p:spPr>
          <a:xfrm>
            <a:off x="3370047" y="6515529"/>
            <a:ext cx="3520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Ying S Hu et al., Optical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Nanoscopy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2013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531643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LSFM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的产生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EBB7DE-0D4E-4BBA-BE6D-B3A2527B4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74" y="1902691"/>
            <a:ext cx="4885226" cy="41850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D618F03-217D-4A5E-A9A1-6235CB1028ED}"/>
              </a:ext>
            </a:extLst>
          </p:cNvPr>
          <p:cNvSpPr txBox="1"/>
          <p:nvPr/>
        </p:nvSpPr>
        <p:spPr>
          <a:xfrm>
            <a:off x="6867957" y="2702534"/>
            <a:ext cx="46366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J.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Huisken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等人将光片结构光照明与荧光结合，发明了光片荧光显微镜（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 sheet fluorescence microscopy,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LSFM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LSFM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共包含两束光路，分别是照明光路（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illumination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）和探测光路（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detection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）。照明光路用来产生光片状结构光，探测光路用来收集荧光分子释放出的荧光信号，再通过扫描，便可以实现对样品的三维扫描成像。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DCE28BE-4F99-4B20-BB68-9498E9032F14}"/>
              </a:ext>
            </a:extLst>
          </p:cNvPr>
          <p:cNvSpPr txBox="1"/>
          <p:nvPr/>
        </p:nvSpPr>
        <p:spPr>
          <a:xfrm>
            <a:off x="1983378" y="6233890"/>
            <a:ext cx="33400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J.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Huisken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 al., Nature Methods, 2014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389188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11365" y="1919239"/>
            <a:ext cx="4169270" cy="431465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横向分辨率：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nm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轴向分辨率：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550 nm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超分辨率：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20-30 nm, 2.3s/frame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成像速度：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 frames/s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照明物镜：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50╳, NA 0.55 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成像物镜：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63╳, NA 1.0</a:t>
            </a:r>
          </a:p>
        </p:txBody>
      </p:sp>
    </p:spTree>
    <p:extLst>
      <p:ext uri="{BB962C8B-B14F-4D97-AF65-F5344CB8AC3E}">
        <p14:creationId xmlns:p14="http://schemas.microsoft.com/office/powerpoint/2010/main" val="37502304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5020D7-ABCC-4265-A4A9-40B3F9B98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131" y="1459831"/>
            <a:ext cx="9325738" cy="427522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34B4CF3-69F0-465B-8B4F-B53A92843133}"/>
              </a:ext>
            </a:extLst>
          </p:cNvPr>
          <p:cNvSpPr txBox="1"/>
          <p:nvPr/>
        </p:nvSpPr>
        <p:spPr>
          <a:xfrm>
            <a:off x="3942237" y="5816025"/>
            <a:ext cx="430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a: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quickPALM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超分辨重建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贝叶斯重建</a:t>
            </a:r>
          </a:p>
        </p:txBody>
      </p:sp>
    </p:spTree>
    <p:extLst>
      <p:ext uri="{BB962C8B-B14F-4D97-AF65-F5344CB8AC3E}">
        <p14:creationId xmlns:p14="http://schemas.microsoft.com/office/powerpoint/2010/main" val="2752877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 Axial Plane Optical Microscopy (APOM)</a:t>
            </a:r>
            <a:b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74B12B-6DFD-49E9-89C0-159734B20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75" y="1901654"/>
            <a:ext cx="5105852" cy="43322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63C9106-A736-48D1-9B16-A44EFFD433FB}"/>
              </a:ext>
            </a:extLst>
          </p:cNvPr>
          <p:cNvSpPr txBox="1"/>
          <p:nvPr/>
        </p:nvSpPr>
        <p:spPr>
          <a:xfrm>
            <a:off x="1715762" y="55024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装置图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7831F6-3359-45ED-9FA2-9CD095215EDD}"/>
              </a:ext>
            </a:extLst>
          </p:cNvPr>
          <p:cNvSpPr txBox="1"/>
          <p:nvPr/>
        </p:nvSpPr>
        <p:spPr>
          <a:xfrm>
            <a:off x="6705868" y="2571321"/>
            <a:ext cx="516500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APOM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最大特点就是可以直接得到轴向图像。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同时，在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APOM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结构在样品附近只使用了一个透镜便实现了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LSFM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成像，这使得该物镜可以使用大数值孔径的物镜。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适用场合：当感兴趣的平面垂直于样品表面时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D5E6133-DFC8-4383-A457-E3606E420CD0}"/>
              </a:ext>
            </a:extLst>
          </p:cNvPr>
          <p:cNvSpPr txBox="1"/>
          <p:nvPr/>
        </p:nvSpPr>
        <p:spPr>
          <a:xfrm>
            <a:off x="1654979" y="6410037"/>
            <a:ext cx="3567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Tongcang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Li et al., Scientific Reports, 2014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231504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97CB0F-CDDC-4E77-880E-AD91E0DC5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534" y="1556085"/>
            <a:ext cx="6880932" cy="478856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EF77898-1CE9-43FB-84B8-2A663E75BA22}"/>
              </a:ext>
            </a:extLst>
          </p:cNvPr>
          <p:cNvSpPr txBox="1"/>
          <p:nvPr/>
        </p:nvSpPr>
        <p:spPr>
          <a:xfrm>
            <a:off x="4312178" y="6456219"/>
            <a:ext cx="3567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Tongcang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Li et al., Scientific Reports, 2014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7654006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99410" y="2270279"/>
            <a:ext cx="3857139" cy="431465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横向分辨率：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255 nm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轴向分辨率：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641 nm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超分辨率：无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成像速度：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物镜：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100╳, 1.4 NA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oil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物镜工作距：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0.13 mm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250C5D-2374-4887-A4B5-C8AB64CFDD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20946"/>
            <a:ext cx="4796590" cy="427411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B1759CA-E224-47F9-A3AF-6ED7FCB3120A}"/>
              </a:ext>
            </a:extLst>
          </p:cNvPr>
          <p:cNvSpPr txBox="1"/>
          <p:nvPr/>
        </p:nvSpPr>
        <p:spPr>
          <a:xfrm>
            <a:off x="6710473" y="6198653"/>
            <a:ext cx="3567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Tongcang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Li et al., Scientific Reports, 2014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1069959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F2AA67-B773-4A6A-B67F-5C9267B37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3277" y="1700463"/>
            <a:ext cx="4597992" cy="34570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0A322D-3308-4F1A-8854-495F35E5405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92093" y="1820779"/>
            <a:ext cx="5750728" cy="307206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5AD5E50-CC83-4411-BE4A-9FE633460847}"/>
              </a:ext>
            </a:extLst>
          </p:cNvPr>
          <p:cNvSpPr txBox="1"/>
          <p:nvPr/>
        </p:nvSpPr>
        <p:spPr>
          <a:xfrm>
            <a:off x="594462" y="5479143"/>
            <a:ext cx="56284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为横向图像，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 d 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图中对应位置处的轴向图像，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比例尺：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 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03E856-5D03-4591-B65F-BDB5C1AC6456}"/>
              </a:ext>
            </a:extLst>
          </p:cNvPr>
          <p:cNvSpPr txBox="1"/>
          <p:nvPr/>
        </p:nvSpPr>
        <p:spPr>
          <a:xfrm>
            <a:off x="8313459" y="54791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三维成像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07F1195-6912-4DA5-8643-21C3D4535AE2}"/>
              </a:ext>
            </a:extLst>
          </p:cNvPr>
          <p:cNvSpPr txBox="1"/>
          <p:nvPr/>
        </p:nvSpPr>
        <p:spPr>
          <a:xfrm>
            <a:off x="4028724" y="6233890"/>
            <a:ext cx="35676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Tongcang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Li et al., Scientific Reports, 2014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2721838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 Single-objective selective-plane illumination microscopy (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soSPIM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b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692BDA-BCBE-41D2-8355-00D53A4265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4402" y="2069432"/>
            <a:ext cx="5181598" cy="43033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7FC9629-191E-4CB0-BE51-FEF860AA08A9}"/>
              </a:ext>
            </a:extLst>
          </p:cNvPr>
          <p:cNvSpPr txBox="1"/>
          <p:nvPr/>
        </p:nvSpPr>
        <p:spPr>
          <a:xfrm>
            <a:off x="6721641" y="2466803"/>
            <a:ext cx="49169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soSPIM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通过照明光路和探测光路使用同一物镜，解决了两个目镜正交放置时对于物镜数值孔径的限制。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soSPIM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中，可以使用的物镜数值孔径高达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（浸油）。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同时，结合超分辨显微技术后，横向分辨率突破衍射极限，高达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40um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26D515-1947-4A57-A72F-82624E3A0D99}"/>
              </a:ext>
            </a:extLst>
          </p:cNvPr>
          <p:cNvSpPr txBox="1"/>
          <p:nvPr/>
        </p:nvSpPr>
        <p:spPr>
          <a:xfrm>
            <a:off x="1709100" y="6464968"/>
            <a:ext cx="3592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Remi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Galland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 al., Nature Methods, 2015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8471814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装置图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776003-64B3-4A5D-907B-6B348F8EB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42" y="1810327"/>
            <a:ext cx="10465316" cy="355582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287888B-E602-4FF3-8F7D-21050461985C}"/>
              </a:ext>
            </a:extLst>
          </p:cNvPr>
          <p:cNvSpPr txBox="1"/>
          <p:nvPr/>
        </p:nvSpPr>
        <p:spPr>
          <a:xfrm>
            <a:off x="4299899" y="5659126"/>
            <a:ext cx="3592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Remi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Galland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 al., Nature Methods, 2015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991299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Microwell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制造过程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EA4D1F-3CEA-45A5-ABEA-721E49D4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032" y="1668379"/>
            <a:ext cx="4557936" cy="468686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76B47EC-7A66-4A3C-8BD6-F8776F56D582}"/>
              </a:ext>
            </a:extLst>
          </p:cNvPr>
          <p:cNvSpPr txBox="1"/>
          <p:nvPr/>
        </p:nvSpPr>
        <p:spPr>
          <a:xfrm>
            <a:off x="4299899" y="6432883"/>
            <a:ext cx="3592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Remi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Galland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 al., Nature Methods, 2015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24446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129" y="2113261"/>
            <a:ext cx="3857139" cy="431465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横向分辨率：未提及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轴向分辨率：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0.8±0.1 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 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超分辨率：∽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 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成像速度：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frames/s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物镜：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100╳, 1.4 NA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oil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DB7D0B-1573-4C16-9E39-5AC8FBD6C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268" y="1818372"/>
            <a:ext cx="2045740" cy="224257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8EF03AC-F1A5-4C5E-A338-2BFC1A0A93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174" y="1818372"/>
            <a:ext cx="2226416" cy="224257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635A247-3AD2-4024-826F-2E96130D95E2}"/>
              </a:ext>
            </a:extLst>
          </p:cNvPr>
          <p:cNvSpPr txBox="1"/>
          <p:nvPr/>
        </p:nvSpPr>
        <p:spPr>
          <a:xfrm>
            <a:off x="9471806" y="27549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光片性质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18DA527-8A95-41AD-8A9B-10D907217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268" y="4391406"/>
            <a:ext cx="4363322" cy="153974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259FD28F-1CF2-4BA2-9F26-3FC4DB79B2AB}"/>
              </a:ext>
            </a:extLst>
          </p:cNvPr>
          <p:cNvSpPr txBox="1"/>
          <p:nvPr/>
        </p:nvSpPr>
        <p:spPr>
          <a:xfrm>
            <a:off x="9471806" y="497305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图像融合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1C9D1F8-5B38-4880-9C54-3E404277DC3E}"/>
              </a:ext>
            </a:extLst>
          </p:cNvPr>
          <p:cNvSpPr txBox="1"/>
          <p:nvPr/>
        </p:nvSpPr>
        <p:spPr>
          <a:xfrm>
            <a:off x="5252667" y="6123114"/>
            <a:ext cx="3592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Remi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Galland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 al., Nature Methods, 2015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7435383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LSFM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进行分类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755723-B144-4D88-A5C6-109E736A70D9}"/>
              </a:ext>
            </a:extLst>
          </p:cNvPr>
          <p:cNvSpPr txBox="1"/>
          <p:nvPr/>
        </p:nvSpPr>
        <p:spPr>
          <a:xfrm>
            <a:off x="2375269" y="1420974"/>
            <a:ext cx="618630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物镜放置结构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对光片荧光显微镜进行分类，可以分为：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普通正交结构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基于倒置显微镜的正交结构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单物镜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非正交结构的双物镜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多物镜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0AE7BB-EBD5-48BC-8378-75660BF4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20" y="3849957"/>
            <a:ext cx="2529698" cy="21671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7B86C4-588E-47DC-88AD-F56D6B022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399" y="3849957"/>
            <a:ext cx="2360601" cy="21671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3901DE-1078-44A2-A62F-C097244B262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46481" y="3827533"/>
            <a:ext cx="2234779" cy="21886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299E7C-30D5-4E3C-8BAE-2642A822FF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031741" y="3826603"/>
            <a:ext cx="2640664" cy="218953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F606A13-B3FC-4A8C-9604-F45D7FD08047}"/>
              </a:ext>
            </a:extLst>
          </p:cNvPr>
          <p:cNvSpPr txBox="1"/>
          <p:nvPr/>
        </p:nvSpPr>
        <p:spPr>
          <a:xfrm>
            <a:off x="2919663" y="564680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007D797-38AB-4FDF-9E47-5B2D4358AB42}"/>
              </a:ext>
            </a:extLst>
          </p:cNvPr>
          <p:cNvSpPr txBox="1"/>
          <p:nvPr/>
        </p:nvSpPr>
        <p:spPr>
          <a:xfrm>
            <a:off x="5710990" y="564680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D1C14DF-6C58-49C7-AB7F-3D7753EB9417}"/>
              </a:ext>
            </a:extLst>
          </p:cNvPr>
          <p:cNvSpPr txBox="1"/>
          <p:nvPr/>
        </p:nvSpPr>
        <p:spPr>
          <a:xfrm>
            <a:off x="8257533" y="564680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560A53F-DD09-4126-96FA-84AFB8D2E930}"/>
              </a:ext>
            </a:extLst>
          </p:cNvPr>
          <p:cNvSpPr txBox="1"/>
          <p:nvPr/>
        </p:nvSpPr>
        <p:spPr>
          <a:xfrm>
            <a:off x="11245515" y="564680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1322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集成于普通的倒置型显微镜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(Nikon,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-E)</a:t>
            </a: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反射镜的使用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照明光路和探测光路使用了同一目镜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结合了超分辨显微技术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(PALM, STORM)</a:t>
            </a: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样品室制造过程复杂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78136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43A971-8A00-49CC-83F5-CD0038C5D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842" y="2213440"/>
            <a:ext cx="4929770" cy="24311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B0C4A2-CE8A-4690-BB7D-76D12BF95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4" y="2457641"/>
            <a:ext cx="5491916" cy="19427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3AFBF44-083E-4453-AB1B-2BA4465EB443}"/>
              </a:ext>
            </a:extLst>
          </p:cNvPr>
          <p:cNvSpPr txBox="1"/>
          <p:nvPr/>
        </p:nvSpPr>
        <p:spPr>
          <a:xfrm>
            <a:off x="604084" y="5085318"/>
            <a:ext cx="549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宽场荧光显微镜、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soSPIM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旋转盘共聚焦显微镜切片能力比较，比例尺：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5F3734-4865-449E-B41C-E02461A65006}"/>
              </a:ext>
            </a:extLst>
          </p:cNvPr>
          <p:cNvSpPr txBox="1"/>
          <p:nvPr/>
        </p:nvSpPr>
        <p:spPr>
          <a:xfrm>
            <a:off x="7476638" y="5085318"/>
            <a:ext cx="31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双色成像，比例尺：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5 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D8758CA-80D6-491D-B515-249D9B5655D1}"/>
              </a:ext>
            </a:extLst>
          </p:cNvPr>
          <p:cNvSpPr txBox="1"/>
          <p:nvPr/>
        </p:nvSpPr>
        <p:spPr>
          <a:xfrm>
            <a:off x="4299899" y="6095390"/>
            <a:ext cx="3592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Remi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Galland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 al., Nature Methods, 2015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1692283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结合超分辨显微技术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6D0BBB-ADFD-4FC2-8058-75B9D0462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77" y="2192283"/>
            <a:ext cx="3540124" cy="17866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028A7E-F6CA-49D2-9300-9EDF23C14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071" y="1675231"/>
            <a:ext cx="3443858" cy="31137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71682E-632F-4DF7-A6E6-12D9A4147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791" y="2192015"/>
            <a:ext cx="3795318" cy="17868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9555D2-0752-42D5-9ADD-248F34C16FEC}"/>
              </a:ext>
            </a:extLst>
          </p:cNvPr>
          <p:cNvSpPr txBox="1"/>
          <p:nvPr/>
        </p:nvSpPr>
        <p:spPr>
          <a:xfrm>
            <a:off x="834581" y="5351652"/>
            <a:ext cx="3390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PALM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photoactivated localization microscopy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3885E6A-F978-4E96-B423-71AE06242581}"/>
              </a:ext>
            </a:extLst>
          </p:cNvPr>
          <p:cNvSpPr txBox="1"/>
          <p:nvPr/>
        </p:nvSpPr>
        <p:spPr>
          <a:xfrm>
            <a:off x="4463860" y="5335610"/>
            <a:ext cx="457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STORM, stochastic optical reconstruction microscopy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711ABC-34D4-4AA7-992B-4644912CD31F}"/>
              </a:ext>
            </a:extLst>
          </p:cNvPr>
          <p:cNvSpPr txBox="1"/>
          <p:nvPr/>
        </p:nvSpPr>
        <p:spPr>
          <a:xfrm>
            <a:off x="8480710" y="5326784"/>
            <a:ext cx="3686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Astigmatic-imaging-based 3D single-molecule localization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1E0F413-AAD7-4E2F-896B-26B1D8C09770}"/>
              </a:ext>
            </a:extLst>
          </p:cNvPr>
          <p:cNvSpPr txBox="1"/>
          <p:nvPr/>
        </p:nvSpPr>
        <p:spPr>
          <a:xfrm>
            <a:off x="2440709" y="6161708"/>
            <a:ext cx="4102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比例尺：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m,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放大图比例尺：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 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95D6A1-33C0-4104-B811-BB6032813323}"/>
              </a:ext>
            </a:extLst>
          </p:cNvPr>
          <p:cNvSpPr txBox="1"/>
          <p:nvPr/>
        </p:nvSpPr>
        <p:spPr>
          <a:xfrm>
            <a:off x="6450248" y="6207874"/>
            <a:ext cx="3592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Remi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Galland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 al., Nature Methods, 2015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401634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10. Digital scanned laser light sheet fluorescence microscopy(DSLM)</a:t>
            </a:r>
            <a:b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DCB7B0-40D5-4CDA-8F46-06858C00A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49" y="2360126"/>
            <a:ext cx="6447619" cy="2923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606AB7C-D3C8-4EDF-B494-CEC60575953D}"/>
              </a:ext>
            </a:extLst>
          </p:cNvPr>
          <p:cNvSpPr txBox="1"/>
          <p:nvPr/>
        </p:nvSpPr>
        <p:spPr>
          <a:xfrm>
            <a:off x="7394694" y="3083366"/>
            <a:ext cx="4877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DSLM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的原理是使用一束快速摆动的激发光形成一个虚拟的“光片”，通过恒定扫描速度的控制来实现均匀光片的产生。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f-theta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透镜的作用是讲光束的倾斜摆动转化为光束在垂直方向的位移，从而实现扫描。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2B4AF3-DCBB-4FEF-AA10-47690A46B249}"/>
              </a:ext>
            </a:extLst>
          </p:cNvPr>
          <p:cNvSpPr txBox="1"/>
          <p:nvPr/>
        </p:nvSpPr>
        <p:spPr>
          <a:xfrm>
            <a:off x="2111828" y="5459704"/>
            <a:ext cx="3426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Philipp J. Keller et al., Research Article, 2018 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09271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示意图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9643A6-9C45-49E3-93CA-F36AE49AC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24" y="1294174"/>
            <a:ext cx="6917867" cy="54529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64EEBA6-7B23-4972-AA44-B45BF374D4F6}"/>
              </a:ext>
            </a:extLst>
          </p:cNvPr>
          <p:cNvSpPr txBox="1"/>
          <p:nvPr/>
        </p:nvSpPr>
        <p:spPr>
          <a:xfrm>
            <a:off x="7653637" y="1860885"/>
            <a:ext cx="42175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光源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laser light source</a:t>
            </a: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声光可调谐滤波器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acousto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-optical tunable filter </a:t>
            </a: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扫描装置（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f-theta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透镜）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laser scanner</a:t>
            </a: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照明光路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beam illumination arm </a:t>
            </a: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样品温控装置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temperature-controlled specimen chamber</a:t>
            </a: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探测光路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两个独立的相机</a:t>
            </a:r>
            <a:br>
              <a:rPr lang="en-US" altLang="zh-CN" dirty="0"/>
            </a:b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55BBC5-F108-4FF3-8E55-0B286759B530}"/>
              </a:ext>
            </a:extLst>
          </p:cNvPr>
          <p:cNvSpPr txBox="1"/>
          <p:nvPr/>
        </p:nvSpPr>
        <p:spPr>
          <a:xfrm>
            <a:off x="8049267" y="4729788"/>
            <a:ext cx="3426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Philipp J. Keller et al., Research Article, 2018 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4237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65130" y="1919239"/>
            <a:ext cx="3857139" cy="431465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横向分辨率：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 nm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轴向分辨率：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 nm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超分辨率：无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成像速度：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 frames/s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照明物镜：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5╳,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 0.16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成像物镜：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60╳, NA 1.0 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扫描方式：物镜移动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61548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DSLM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光路得到简化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照明效率高：由于无需光圈来对光束进行整形，照明效率可达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，传统的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平均只有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3%</a:t>
            </a: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成像速度比普通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提高了至少了两倍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装置紧凑：除去光源外，占地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平方米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对于扫描的控制更加灵活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费用相对较低：除去电子系统（电脑）以及软件，共耗费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万欧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48859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6B7D86-332F-4BEA-94C1-A06576272211}"/>
              </a:ext>
            </a:extLst>
          </p:cNvPr>
          <p:cNvSpPr txBox="1"/>
          <p:nvPr/>
        </p:nvSpPr>
        <p:spPr>
          <a:xfrm>
            <a:off x="7526699" y="3762615"/>
            <a:ext cx="4208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斑马鱼胚胎发育的不同过程，比例尺：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 </a:t>
            </a: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385A8B-3FDF-4AC9-BCF1-61A73B7E9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724" y="1502880"/>
            <a:ext cx="5953360" cy="503168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F6ECE3C-B442-4A16-A2C7-925E5BA0E463}"/>
              </a:ext>
            </a:extLst>
          </p:cNvPr>
          <p:cNvSpPr txBox="1"/>
          <p:nvPr/>
        </p:nvSpPr>
        <p:spPr>
          <a:xfrm>
            <a:off x="2200274" y="6523909"/>
            <a:ext cx="3426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Philipp J. Keller et al., Research Article, 2018 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67870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119C9D-5669-42E2-AF6D-790D144C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09" y="1378857"/>
            <a:ext cx="5607088" cy="467257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6B7D86-332F-4BEA-94C1-A06576272211}"/>
              </a:ext>
            </a:extLst>
          </p:cNvPr>
          <p:cNvSpPr txBox="1"/>
          <p:nvPr/>
        </p:nvSpPr>
        <p:spPr>
          <a:xfrm>
            <a:off x="2665940" y="609692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比例尺：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100um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A860CA-D2F5-4398-9765-DA8F4AA15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68" y="1378857"/>
            <a:ext cx="5317990" cy="46725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6B86C91-AC01-4642-BBDC-AE56DA416BD4}"/>
              </a:ext>
            </a:extLst>
          </p:cNvPr>
          <p:cNvSpPr txBox="1"/>
          <p:nvPr/>
        </p:nvSpPr>
        <p:spPr>
          <a:xfrm>
            <a:off x="8317832" y="6096922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比例尺：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500um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810DEC-473F-4A65-B6B9-54FFD5C22B00}"/>
              </a:ext>
            </a:extLst>
          </p:cNvPr>
          <p:cNvSpPr txBox="1"/>
          <p:nvPr/>
        </p:nvSpPr>
        <p:spPr>
          <a:xfrm>
            <a:off x="4891573" y="6466254"/>
            <a:ext cx="3426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Philipp J. Keller et al., Research Article, 2018 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0256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 Bessel beam plane illumination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06AB7C-D3C8-4EDF-B494-CEC60575953D}"/>
              </a:ext>
            </a:extLst>
          </p:cNvPr>
          <p:cNvSpPr txBox="1"/>
          <p:nvPr/>
        </p:nvSpPr>
        <p:spPr>
          <a:xfrm>
            <a:off x="7154062" y="2457724"/>
            <a:ext cx="48775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Bessel beam plane illumination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的结构同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，其光片产生方式与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DSLM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相同。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Bessel beam plane illumination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的特点是使用贝塞尔光束替换了之前的高斯光束，从而产生更薄的光片。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同时，在此实验中结合了结构光照明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(structured illumination)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的超分辨显微技术。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A9A498-AB21-42F9-B552-55D56E80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69" y="1700950"/>
            <a:ext cx="6190162" cy="424216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CE9A83F-DEF7-4D2E-8728-EEAB220DAE62}"/>
              </a:ext>
            </a:extLst>
          </p:cNvPr>
          <p:cNvSpPr txBox="1"/>
          <p:nvPr/>
        </p:nvSpPr>
        <p:spPr>
          <a:xfrm>
            <a:off x="1762450" y="6095390"/>
            <a:ext cx="3872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(Thomas A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Planchon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 al., Nature Methods, 2011)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646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D618F03-217D-4A5E-A9A1-6235CB1028ED}"/>
              </a:ext>
            </a:extLst>
          </p:cNvPr>
          <p:cNvSpPr txBox="1"/>
          <p:nvPr/>
        </p:nvSpPr>
        <p:spPr>
          <a:xfrm>
            <a:off x="778043" y="1884386"/>
            <a:ext cx="106359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之后，根据观测样品尺寸、时间空间分辨率等要求的不同以及某些特殊需要，产生了不同的显微镜变种。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以下是几个光片荧光显微镜的变种。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RLSM (Reflected light sheet microscope)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soSPIM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(Single-objective selective plane illumination microscopy)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APOM (axial plane optical microscopy)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IML-SPIM (individual molecule localization-selective plane illumination microscopy)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SPIM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FCS (Fluorescence correlation spectroscopy)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DSLM (digital scanned laser light sheet fluorescence microscopy)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Bessle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beam plane illumination microscope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iSPIM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(Inverted selective plane illumination 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5775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65257" y="1919239"/>
            <a:ext cx="3857139" cy="431465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横向分辨率：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 nm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轴向分辨率：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nm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超分辨率：无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成像速度：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 frames/s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照明物镜：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40╳,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 0.8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成像物镜：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40╳, NA 0.8 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扫描方式：振镜移动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2161DC-3903-4E08-8C4C-0413A361BA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8967" y="1919239"/>
            <a:ext cx="6582108" cy="335424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52C0F2-F040-47E5-9B37-F652CB2786B6}"/>
              </a:ext>
            </a:extLst>
          </p:cNvPr>
          <p:cNvSpPr txBox="1"/>
          <p:nvPr/>
        </p:nvSpPr>
        <p:spPr>
          <a:xfrm>
            <a:off x="6453721" y="5338187"/>
            <a:ext cx="3872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(Thomas A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Planchon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 al., Nature Methods, 2011)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6544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6B7D86-332F-4BEA-94C1-A06576272211}"/>
              </a:ext>
            </a:extLst>
          </p:cNvPr>
          <p:cNvSpPr txBox="1"/>
          <p:nvPr/>
        </p:nvSpPr>
        <p:spPr>
          <a:xfrm>
            <a:off x="9149546" y="4752345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比例尺：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10um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9A9FE3-DC2F-4B03-A671-96C05B63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80" y="1759191"/>
            <a:ext cx="3723778" cy="19668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863EB26-0BFD-47B4-ABFF-C42562232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658" y="1759191"/>
            <a:ext cx="3723778" cy="19668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C26611-B300-49E2-9D76-BC6050D65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80" y="4237057"/>
            <a:ext cx="3716004" cy="19590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D598629-97BF-4567-9EE6-8D194AE40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9884" y="4237057"/>
            <a:ext cx="3731550" cy="198238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40BB66E-56C6-41DE-844A-654CF8304C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81436" y="1759191"/>
            <a:ext cx="3662170" cy="195906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321E84F-3115-49C4-A343-8A3ABEA2C32F}"/>
              </a:ext>
            </a:extLst>
          </p:cNvPr>
          <p:cNvSpPr txBox="1"/>
          <p:nvPr/>
        </p:nvSpPr>
        <p:spPr>
          <a:xfrm>
            <a:off x="8081434" y="5205053"/>
            <a:ext cx="3872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(Thomas A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Planchon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et al., Nature Methods, 2011)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579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LSFM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各项参数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755723-B144-4D88-A5C6-109E736A70D9}"/>
              </a:ext>
            </a:extLst>
          </p:cNvPr>
          <p:cNvSpPr txBox="1"/>
          <p:nvPr/>
        </p:nvSpPr>
        <p:spPr>
          <a:xfrm>
            <a:off x="3738847" y="1951672"/>
            <a:ext cx="5602816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我们从以下几个方面归纳了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LSFM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的参数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分辨率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瑞利长度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穿透深度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扫描速度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软件使用情况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AutoNum type="arabicPeriod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01991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横向分辨率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99AD78-BA9A-4D88-94EB-EF8892AE4AFA}"/>
              </a:ext>
            </a:extLst>
          </p:cNvPr>
          <p:cNvSpPr txBox="1"/>
          <p:nvPr/>
        </p:nvSpPr>
        <p:spPr>
          <a:xfrm>
            <a:off x="739296" y="2638784"/>
            <a:ext cx="112748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分辨率方面，可以根据是否结合超分辨显微技术将显微镜分为两类。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在不使用超分辨显微技术的情况下，横向分辨率由探测光路的性质决定（照明光波长，数值孔径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等）。通常，其横向分辨率为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300nm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左右。此时，光片荧光显微镜的横向分辨率与宽场荧光显微镜相同。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当结合了超分辨显微技术后，分辨率突破衍射极限，此时横向分辨率可达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30-60nm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7669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轴向分辨率（光片厚度）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99AD78-BA9A-4D88-94EB-EF8892AE4AFA}"/>
              </a:ext>
            </a:extLst>
          </p:cNvPr>
          <p:cNvSpPr txBox="1"/>
          <p:nvPr/>
        </p:nvSpPr>
        <p:spPr>
          <a:xfrm>
            <a:off x="756700" y="2815247"/>
            <a:ext cx="112748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轴向分辨率由照明光路的性质决定。光片荧光显微镜的轴向分辨率通过测量光片厚度来得到。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一般情况下，测量光片荧光显微镜的光片厚度时，将光片通过荧光溶液或者一排荧光珠，使用相机接受荧光信号，从而得到光片的厚度随传播距离的改变情况。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1269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光片厚度与视场大小的制约关系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A662574-8680-4D36-9B5C-23E54E3DB642}"/>
                  </a:ext>
                </a:extLst>
              </p:cNvPr>
              <p:cNvSpPr txBox="1"/>
              <p:nvPr/>
            </p:nvSpPr>
            <p:spPr>
              <a:xfrm>
                <a:off x="6828333" y="2350311"/>
                <a:ext cx="5099688" cy="1781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通常，光片厚度小于束腰处光片厚度的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e>
                    </m:rad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倍的位置被认为是可用视场。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/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同时，衍射决定了一个紧密聚焦（高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NA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）的高斯光片迅速在远离焦点处时迅速发散，使得视场减小。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A662574-8680-4D36-9B5C-23E54E3DB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333" y="2350311"/>
                <a:ext cx="5099688" cy="1781321"/>
              </a:xfrm>
              <a:prstGeom prst="rect">
                <a:avLst/>
              </a:prstGeom>
              <a:blipFill>
                <a:blip r:embed="rId2"/>
                <a:stretch>
                  <a:fillRect l="-956" t="-342" b="-4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9B35EBCE-E696-4456-B593-6DCE43A64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33" y="2097091"/>
            <a:ext cx="6161905" cy="36761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D6736E-65FE-4238-95C0-8F73DFD8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876" y="4284038"/>
            <a:ext cx="1419048" cy="1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263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物镜间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的相互制约关系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A3A8DA-3B00-4DDE-AEF4-A89DB7D2F7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8388" y="1731012"/>
            <a:ext cx="5635224" cy="44052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D31C2B8-718D-4382-A5AC-76CF167F285C}"/>
              </a:ext>
            </a:extLst>
          </p:cNvPr>
          <p:cNvSpPr txBox="1"/>
          <p:nvPr/>
        </p:nvSpPr>
        <p:spPr>
          <a:xfrm>
            <a:off x="4056933" y="6303779"/>
            <a:ext cx="425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是一个与两物镜间所成角大小相关的量</a:t>
            </a:r>
          </a:p>
        </p:txBody>
      </p:sp>
    </p:spTree>
    <p:extLst>
      <p:ext uri="{BB962C8B-B14F-4D97-AF65-F5344CB8AC3E}">
        <p14:creationId xmlns:p14="http://schemas.microsoft.com/office/powerpoint/2010/main" val="32241129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轴向分辨率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2EDCFC-18AD-4259-BD11-5E66A12874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2732" y="2289977"/>
            <a:ext cx="3718409" cy="31198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7751FC-5F79-4732-944E-F9E7B57D68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81873" y="2182792"/>
            <a:ext cx="3471273" cy="33342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280B50-FC2C-4D11-87C8-3F61F1E0833C}"/>
              </a:ext>
            </a:extLst>
          </p:cNvPr>
          <p:cNvSpPr txBox="1"/>
          <p:nvPr/>
        </p:nvSpPr>
        <p:spPr>
          <a:xfrm>
            <a:off x="2592925" y="595162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RLSM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B4FB0D-3E33-40BB-BB95-DEF5FE914EB6}"/>
              </a:ext>
            </a:extLst>
          </p:cNvPr>
          <p:cNvSpPr txBox="1"/>
          <p:nvPr/>
        </p:nvSpPr>
        <p:spPr>
          <a:xfrm>
            <a:off x="5458263" y="5951626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soSPIM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057F7A9-005D-49D4-AA61-E7B99F5122A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13878" y="2389430"/>
            <a:ext cx="4390419" cy="292095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CF26B82-BCBB-4FC3-BFC5-516B82DF3333}"/>
              </a:ext>
            </a:extLst>
          </p:cNvPr>
          <p:cNvSpPr txBox="1"/>
          <p:nvPr/>
        </p:nvSpPr>
        <p:spPr>
          <a:xfrm>
            <a:off x="9510470" y="5951626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APOM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15333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轴向分辨率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6E5FFB-F881-447A-840C-9BE5E306CC1A}"/>
              </a:ext>
            </a:extLst>
          </p:cNvPr>
          <p:cNvSpPr txBox="1"/>
          <p:nvPr/>
        </p:nvSpPr>
        <p:spPr>
          <a:xfrm>
            <a:off x="1222351" y="2085331"/>
            <a:ext cx="10403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当使用普通的正交结构时，由于物镜的数值孔径受到限制，光片厚度一般大于等于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1um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（对应的轴向分辨率大于等于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500nm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当两物镜非正交放置时，或使用贝塞尔光束时，光片厚度可以小于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1um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 使用贝塞尔光束是光片厚度可达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600um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86757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瑞利长度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6E5FFB-F881-447A-840C-9BE5E306CC1A}"/>
              </a:ext>
            </a:extLst>
          </p:cNvPr>
          <p:cNvSpPr txBox="1"/>
          <p:nvPr/>
        </p:nvSpPr>
        <p:spPr>
          <a:xfrm>
            <a:off x="1222351" y="2085331"/>
            <a:ext cx="10403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瑞利长度是指光片厚度保持在一定大小之内部分的长度，光片厚度与瑞利长度相互制约。目前所有的瑞丽长度均能满足单细胞探测的要求。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372825-6B39-451C-AF10-6EB591B60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75" y="2806388"/>
            <a:ext cx="4550944" cy="364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99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Individual Molecule Localization-Selective Plane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Illmination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Microscope (IML-SPIM)</a:t>
            </a:r>
            <a:b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b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D7B53C-F5DB-42A6-A3C4-F0DC07902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811" y="1889020"/>
            <a:ext cx="3994270" cy="41369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1AE649-0C6A-4CBC-A724-EDFD3CEA0EC4}"/>
              </a:ext>
            </a:extLst>
          </p:cNvPr>
          <p:cNvSpPr txBox="1"/>
          <p:nvPr/>
        </p:nvSpPr>
        <p:spPr>
          <a:xfrm>
            <a:off x="2924364" y="61583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光路图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1CA779-82A2-4911-B04B-0C68E76578FC}"/>
              </a:ext>
            </a:extLst>
          </p:cNvPr>
          <p:cNvSpPr txBox="1"/>
          <p:nvPr/>
        </p:nvSpPr>
        <p:spPr>
          <a:xfrm>
            <a:off x="5813527" y="3218817"/>
            <a:ext cx="59537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IML-SPIM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结合了远场单分子定位方法于光片荧光显微镜。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IML-SPIM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在结构方面采用了传统的正交放置物镜的结构，在超分辨显微技术方面，其采用了椭圆点扩散函数失真技术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(elliptical point spread function distortion)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73C152B-36E6-436E-8C48-3214CE0E1DB6}"/>
              </a:ext>
            </a:extLst>
          </p:cNvPr>
          <p:cNvSpPr txBox="1"/>
          <p:nvPr/>
        </p:nvSpPr>
        <p:spPr>
          <a:xfrm>
            <a:off x="1365811" y="6521587"/>
            <a:ext cx="4077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Francesca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Cella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Zanacchi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Nature Methods, 2011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0722297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扫描速度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6E5FFB-F881-447A-840C-9BE5E306CC1A}"/>
              </a:ext>
            </a:extLst>
          </p:cNvPr>
          <p:cNvSpPr txBox="1"/>
          <p:nvPr/>
        </p:nvSpPr>
        <p:spPr>
          <a:xfrm>
            <a:off x="1222351" y="2085331"/>
            <a:ext cx="10403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目前普通的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LSFM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的扫描速度均能满足要求。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DSLM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的扫描速度可以达到每秒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帧。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当结合超分辨显微技术时，扫描速度大大下降。但具体速度未知。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99692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软件使用情况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6E5FFB-F881-447A-840C-9BE5E306CC1A}"/>
              </a:ext>
            </a:extLst>
          </p:cNvPr>
          <p:cNvSpPr txBox="1"/>
          <p:nvPr/>
        </p:nvSpPr>
        <p:spPr>
          <a:xfrm>
            <a:off x="1230372" y="1475731"/>
            <a:ext cx="1040359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综合已知的论文，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LabView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：操纵位移台、相机等设备进行扫描、成像。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COMSOL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对光片进行仿真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MetaMorph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：显微镜自动化并进行成像分析。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进行图像处理。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WaveTracer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module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三维单分子定位和超分辨显微图像重建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PSFj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：对所成图像进行分析。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C#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用户界面，高级控制层。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：低层硬件通信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99649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64920" y="2967335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352624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关键参数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55431" y="1919239"/>
            <a:ext cx="3857139" cy="4314651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横向分辨率：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轴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向分辨率：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900 nm</a:t>
            </a: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超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分辨率：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&lt;35 nm, 65-140 nm (lateral, axial, respectively) </a:t>
            </a: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成像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速度：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frame/s</a:t>
            </a: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物镜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100╳, 1.4 NA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oil</a:t>
            </a:r>
          </a:p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物镜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工作距：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0.13 mm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2077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AD5E50-CC83-4411-BE4A-9FE633460847}"/>
              </a:ext>
            </a:extLst>
          </p:cNvPr>
          <p:cNvSpPr txBox="1"/>
          <p:nvPr/>
        </p:nvSpPr>
        <p:spPr>
          <a:xfrm>
            <a:off x="2696433" y="5500122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03E856-5D03-4591-B65F-BDB5C1AC6456}"/>
              </a:ext>
            </a:extLst>
          </p:cNvPr>
          <p:cNvSpPr txBox="1"/>
          <p:nvPr/>
        </p:nvSpPr>
        <p:spPr>
          <a:xfrm>
            <a:off x="6463772" y="5500122"/>
            <a:ext cx="4864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IML-SPIM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图像， 超分辨显微技术：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fluorescence photoactivation localization microscopy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BA4657-A508-4800-9A7A-4BB7969B1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817" y="1965156"/>
            <a:ext cx="3209524" cy="31333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DDCB60-23F0-402B-8152-9C8F9783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68" y="1959694"/>
            <a:ext cx="3189621" cy="31333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DB45317-1586-422F-9A16-30D6CA520EE0}"/>
              </a:ext>
            </a:extLst>
          </p:cNvPr>
          <p:cNvSpPr txBox="1"/>
          <p:nvPr/>
        </p:nvSpPr>
        <p:spPr>
          <a:xfrm>
            <a:off x="4317558" y="6423452"/>
            <a:ext cx="40777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Francesca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Cella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Zanacchi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Nature Methods, 2011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268158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Light Sheet Microscopy </a:t>
            </a:r>
            <a:br>
              <a:rPr lang="en-US" altLang="zh-CN" dirty="0"/>
            </a:br>
            <a:b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b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41AE649-0C6A-4CBC-A724-EDFD3CEA0EC4}"/>
              </a:ext>
            </a:extLst>
          </p:cNvPr>
          <p:cNvSpPr txBox="1"/>
          <p:nvPr/>
        </p:nvSpPr>
        <p:spPr>
          <a:xfrm>
            <a:off x="2924364" y="615834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装置示意图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1CA779-82A2-4911-B04B-0C68E76578FC}"/>
              </a:ext>
            </a:extLst>
          </p:cNvPr>
          <p:cNvSpPr txBox="1"/>
          <p:nvPr/>
        </p:nvSpPr>
        <p:spPr>
          <a:xfrm>
            <a:off x="7137000" y="1837979"/>
            <a:ext cx="49158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椭圆形激光束（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 elliptical laser beam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成像物镜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照明物镜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样品室（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sample chamber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显微注射装置（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microinjection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电动位移台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C3428C-42D0-46E6-8E0E-73B8004F3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605" y="1757788"/>
            <a:ext cx="5863102" cy="438486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B5A69E-EA2D-41D4-887B-ED84A2B09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2892" y="3701583"/>
            <a:ext cx="3407772" cy="24567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0A0C069-0D6A-451A-91B7-116E6CCEE7F3}"/>
              </a:ext>
            </a:extLst>
          </p:cNvPr>
          <p:cNvSpPr txBox="1"/>
          <p:nvPr/>
        </p:nvSpPr>
        <p:spPr>
          <a:xfrm>
            <a:off x="8574506" y="61583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放大图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FF05FB-2C27-474E-9A84-E63185EC942E}"/>
              </a:ext>
            </a:extLst>
          </p:cNvPr>
          <p:cNvSpPr txBox="1"/>
          <p:nvPr/>
        </p:nvSpPr>
        <p:spPr>
          <a:xfrm>
            <a:off x="4934769" y="6463278"/>
            <a:ext cx="3404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(Joerg Gerhard Ritter et al., 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PLoS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One, 2010)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9857495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8948</TotalTime>
  <Words>2812</Words>
  <Application>Microsoft Office PowerPoint</Application>
  <PresentationFormat>宽屏</PresentationFormat>
  <Paragraphs>351</Paragraphs>
  <Slides>62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69" baseType="lpstr">
      <vt:lpstr>微软雅黑</vt:lpstr>
      <vt:lpstr>Arial</vt:lpstr>
      <vt:lpstr>Cambria Math</vt:lpstr>
      <vt:lpstr>Century Gothic</vt:lpstr>
      <vt:lpstr>Times New Roman</vt:lpstr>
      <vt:lpstr>Wingdings 3</vt:lpstr>
      <vt:lpstr>丝状</vt:lpstr>
      <vt:lpstr>光片荧光显微镜 Light-sheet Fluorescence Microscopy</vt:lpstr>
      <vt:lpstr>LSFM（SPIM）的优势</vt:lpstr>
      <vt:lpstr>LSFM的产生</vt:lpstr>
      <vt:lpstr>对LSFM进行分类</vt:lpstr>
      <vt:lpstr>PowerPoint 演示文稿</vt:lpstr>
      <vt:lpstr>1. Individual Molecule Localization-Selective Plane Illmination Microscope (IML-SPIM) </vt:lpstr>
      <vt:lpstr>关键参数</vt:lpstr>
      <vt:lpstr>结果图</vt:lpstr>
      <vt:lpstr>2. Light Sheet Microscopy   </vt:lpstr>
      <vt:lpstr>关键参数</vt:lpstr>
      <vt:lpstr>结果图</vt:lpstr>
      <vt:lpstr>3. SPIM combined with fluorescence correlation spectroscopy (FCS) </vt:lpstr>
      <vt:lpstr>关键参数</vt:lpstr>
      <vt:lpstr>实拍图 </vt:lpstr>
      <vt:lpstr>简单介绍</vt:lpstr>
      <vt:lpstr>光片位置图</vt:lpstr>
      <vt:lpstr>结果图</vt:lpstr>
      <vt:lpstr>4. Inverted selective plane illumination microscopy(iSPIM) </vt:lpstr>
      <vt:lpstr>关键参数</vt:lpstr>
      <vt:lpstr>结果图</vt:lpstr>
      <vt:lpstr>5.Reflected Light Sheet Microscope (RLSM)</vt:lpstr>
      <vt:lpstr>PowerPoint 演示文稿</vt:lpstr>
      <vt:lpstr>关键参数</vt:lpstr>
      <vt:lpstr>特点</vt:lpstr>
      <vt:lpstr>结果图</vt:lpstr>
      <vt:lpstr>6. πSPIM</vt:lpstr>
      <vt:lpstr>关键参数</vt:lpstr>
      <vt:lpstr>结果图</vt:lpstr>
      <vt:lpstr>7. Light sheet Bayesian microscopy（LSBM）</vt:lpstr>
      <vt:lpstr>关键参数</vt:lpstr>
      <vt:lpstr>结果图</vt:lpstr>
      <vt:lpstr>8. Axial Plane Optical Microscopy (APOM) </vt:lpstr>
      <vt:lpstr>仿真图</vt:lpstr>
      <vt:lpstr>关键参数</vt:lpstr>
      <vt:lpstr>结果图</vt:lpstr>
      <vt:lpstr>9. Single-objective selective-plane illumination microscopy (soSPIM) </vt:lpstr>
      <vt:lpstr>装置图</vt:lpstr>
      <vt:lpstr>Microwell制造过程</vt:lpstr>
      <vt:lpstr>关键参数</vt:lpstr>
      <vt:lpstr>特点</vt:lpstr>
      <vt:lpstr>结果图</vt:lpstr>
      <vt:lpstr>结合超分辨显微技术</vt:lpstr>
      <vt:lpstr>10. Digital scanned laser light sheet fluorescence microscopy(DSLM) </vt:lpstr>
      <vt:lpstr>示意图</vt:lpstr>
      <vt:lpstr>关键参数</vt:lpstr>
      <vt:lpstr>DSLM优势</vt:lpstr>
      <vt:lpstr>结果图</vt:lpstr>
      <vt:lpstr>结果图</vt:lpstr>
      <vt:lpstr>11. Bessel beam plane illumination</vt:lpstr>
      <vt:lpstr>关键参数</vt:lpstr>
      <vt:lpstr>结果图</vt:lpstr>
      <vt:lpstr>LSFM各项参数</vt:lpstr>
      <vt:lpstr>横向分辨率</vt:lpstr>
      <vt:lpstr>轴向分辨率（光片厚度）</vt:lpstr>
      <vt:lpstr>光片厚度与视场大小的制约关系</vt:lpstr>
      <vt:lpstr>物镜间NA的相互制约关系</vt:lpstr>
      <vt:lpstr>轴向分辨率</vt:lpstr>
      <vt:lpstr>轴向分辨率</vt:lpstr>
      <vt:lpstr>瑞利长度</vt:lpstr>
      <vt:lpstr>扫描速度</vt:lpstr>
      <vt:lpstr>软件使用情况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畅星兆</dc:creator>
  <cp:lastModifiedBy>admin</cp:lastModifiedBy>
  <cp:revision>336</cp:revision>
  <dcterms:created xsi:type="dcterms:W3CDTF">2017-11-29T21:12:55Z</dcterms:created>
  <dcterms:modified xsi:type="dcterms:W3CDTF">2019-01-16T12:55:22Z</dcterms:modified>
</cp:coreProperties>
</file>